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Merriweather"/>
      <p:regular r:id="rId15"/>
    </p:embeddedFont>
    <p:embeddedFont>
      <p:font typeface="Merriweather"/>
      <p:regular r:id="rId16"/>
    </p:embeddedFont>
    <p:embeddedFont>
      <p:font typeface="Merriweather"/>
      <p:regular r:id="rId17"/>
    </p:embeddedFont>
    <p:embeddedFont>
      <p:font typeface="Merriweather"/>
      <p:regular r:id="rId18"/>
    </p:embeddedFont>
    <p:embeddedFont>
      <p:font typeface="Merriweather"/>
      <p:regular r:id="rId19"/>
    </p:embeddedFont>
    <p:embeddedFont>
      <p:font typeface="Merriweather"/>
      <p:regular r:id="rId20"/>
    </p:embeddedFont>
    <p:embeddedFont>
      <p:font typeface="Merriweather"/>
      <p:regular r:id="rId21"/>
    </p:embeddedFont>
    <p:embeddedFont>
      <p:font typeface="Merriweath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4-1.png>
</file>

<file path=ppt/media/image-5-1.png>
</file>

<file path=ppt/media/image-5-2.png>
</file>

<file path=ppt/media/image-5-3.png>
</file>

<file path=ppt/media/image-5-4.png>
</file>

<file path=ppt/media/image-5-5.png>
</file>

<file path=ppt/media/image-6-1.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3798" y="1148596"/>
            <a:ext cx="7416403" cy="3193256"/>
          </a:xfrm>
          <a:prstGeom prst="rect">
            <a:avLst/>
          </a:prstGeom>
          <a:noFill/>
          <a:ln/>
        </p:spPr>
        <p:txBody>
          <a:bodyPr wrap="square" lIns="0" tIns="0" rIns="0" bIns="0" rtlCol="0" anchor="t"/>
          <a:lstStyle/>
          <a:p>
            <a:pPr indent="0" marL="0">
              <a:lnSpc>
                <a:spcPts val="8350"/>
              </a:lnSpc>
              <a:buNone/>
            </a:pPr>
            <a:r>
              <a:rPr lang="en-US" sz="6700" dirty="0">
                <a:solidFill>
                  <a:srgbClr val="F5F0F0"/>
                </a:solidFill>
                <a:latin typeface="Merriweather" pitchFamily="34" charset="0"/>
                <a:ea typeface="Merriweather" pitchFamily="34" charset="-122"/>
                <a:cs typeface="Merriweather" pitchFamily="34" charset="-120"/>
              </a:rPr>
              <a:t>Introduction to Quantum Computing</a:t>
            </a:r>
            <a:endParaRPr lang="en-US" sz="6700" dirty="0"/>
          </a:p>
        </p:txBody>
      </p:sp>
      <p:sp>
        <p:nvSpPr>
          <p:cNvPr id="4" name="Text 1"/>
          <p:cNvSpPr/>
          <p:nvPr/>
        </p:nvSpPr>
        <p:spPr>
          <a:xfrm>
            <a:off x="863798" y="4712018"/>
            <a:ext cx="7416403" cy="2368868"/>
          </a:xfrm>
          <a:prstGeom prst="rect">
            <a:avLst/>
          </a:prstGeom>
          <a:noFill/>
          <a:ln/>
        </p:spPr>
        <p:txBody>
          <a:bodyPr wrap="squar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Quantum computing harnesses the principles of quantum mechanics to revolutionize information processing. By utilizing the unique properties of qubits, quantum computers can tackle complex problems exponentially faster than classical computers, opening new frontiers in fields like cryptography, drug discovery, and optimization.</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34784"/>
          </a:xfrm>
          <a:prstGeom prst="rect">
            <a:avLst/>
          </a:prstGeom>
        </p:spPr>
      </p:pic>
      <p:sp>
        <p:nvSpPr>
          <p:cNvPr id="3" name="Text 0"/>
          <p:cNvSpPr/>
          <p:nvPr/>
        </p:nvSpPr>
        <p:spPr>
          <a:xfrm>
            <a:off x="849749" y="3702368"/>
            <a:ext cx="7411045" cy="758666"/>
          </a:xfrm>
          <a:prstGeom prst="rect">
            <a:avLst/>
          </a:prstGeom>
          <a:noFill/>
          <a:ln/>
        </p:spPr>
        <p:txBody>
          <a:bodyPr wrap="none" lIns="0" tIns="0" rIns="0" bIns="0" rtlCol="0" anchor="t"/>
          <a:lstStyle/>
          <a:p>
            <a:pPr indent="0" marL="0">
              <a:lnSpc>
                <a:spcPts val="5950"/>
              </a:lnSpc>
              <a:buNone/>
            </a:pPr>
            <a:r>
              <a:rPr lang="en-US" sz="4750" dirty="0">
                <a:solidFill>
                  <a:srgbClr val="F5F0F0"/>
                </a:solidFill>
                <a:latin typeface="Merriweather" pitchFamily="34" charset="0"/>
                <a:ea typeface="Merriweather" pitchFamily="34" charset="-122"/>
                <a:cs typeface="Merriweather" pitchFamily="34" charset="-120"/>
              </a:rPr>
              <a:t>The Quantum Advantage</a:t>
            </a:r>
            <a:endParaRPr lang="en-US" sz="4750" dirty="0"/>
          </a:p>
        </p:txBody>
      </p:sp>
      <p:sp>
        <p:nvSpPr>
          <p:cNvPr id="4" name="Shape 1"/>
          <p:cNvSpPr/>
          <p:nvPr/>
        </p:nvSpPr>
        <p:spPr>
          <a:xfrm>
            <a:off x="849749" y="5098256"/>
            <a:ext cx="546259" cy="546259"/>
          </a:xfrm>
          <a:prstGeom prst="roundRect">
            <a:avLst>
              <a:gd name="adj" fmla="val 18667"/>
            </a:avLst>
          </a:prstGeom>
          <a:solidFill>
            <a:srgbClr val="003180"/>
          </a:solidFill>
          <a:ln w="7620">
            <a:solidFill>
              <a:srgbClr val="194A99"/>
            </a:solidFill>
            <a:prstDash val="solid"/>
          </a:ln>
        </p:spPr>
      </p:sp>
      <p:sp>
        <p:nvSpPr>
          <p:cNvPr id="5" name="Text 2"/>
          <p:cNvSpPr/>
          <p:nvPr/>
        </p:nvSpPr>
        <p:spPr>
          <a:xfrm>
            <a:off x="1042749" y="5189220"/>
            <a:ext cx="160258" cy="364212"/>
          </a:xfrm>
          <a:prstGeom prst="rect">
            <a:avLst/>
          </a:prstGeom>
          <a:noFill/>
          <a:ln/>
        </p:spPr>
        <p:txBody>
          <a:bodyPr wrap="none" lIns="0" tIns="0" rIns="0" bIns="0" rtlCol="0" anchor="t"/>
          <a:lstStyle/>
          <a:p>
            <a:pPr algn="ctr" indent="0" marL="0">
              <a:lnSpc>
                <a:spcPts val="2850"/>
              </a:lnSpc>
              <a:buNone/>
            </a:pPr>
            <a:r>
              <a:rPr lang="en-US" sz="2850" dirty="0">
                <a:solidFill>
                  <a:srgbClr val="E2E6E9"/>
                </a:solidFill>
                <a:latin typeface="Merriweather" pitchFamily="34" charset="0"/>
                <a:ea typeface="Merriweather" pitchFamily="34" charset="-122"/>
                <a:cs typeface="Merriweather" pitchFamily="34" charset="-120"/>
              </a:rPr>
              <a:t>1</a:t>
            </a:r>
            <a:endParaRPr lang="en-US" sz="2850" dirty="0"/>
          </a:p>
        </p:txBody>
      </p:sp>
      <p:sp>
        <p:nvSpPr>
          <p:cNvPr id="6" name="Text 3"/>
          <p:cNvSpPr/>
          <p:nvPr/>
        </p:nvSpPr>
        <p:spPr>
          <a:xfrm>
            <a:off x="1638776" y="5098256"/>
            <a:ext cx="3034784" cy="379333"/>
          </a:xfrm>
          <a:prstGeom prst="rect">
            <a:avLst/>
          </a:prstGeom>
          <a:noFill/>
          <a:ln/>
        </p:spPr>
        <p:txBody>
          <a:bodyPr wrap="none" lIns="0" tIns="0" rIns="0" bIns="0" rtlCol="0" anchor="t"/>
          <a:lstStyle/>
          <a:p>
            <a:pPr indent="0" marL="0">
              <a:lnSpc>
                <a:spcPts val="2950"/>
              </a:lnSpc>
              <a:buNone/>
            </a:pPr>
            <a:r>
              <a:rPr lang="en-US" sz="2350" dirty="0">
                <a:solidFill>
                  <a:srgbClr val="E2E6E9"/>
                </a:solidFill>
                <a:latin typeface="Merriweather" pitchFamily="34" charset="0"/>
                <a:ea typeface="Merriweather" pitchFamily="34" charset="-122"/>
                <a:cs typeface="Merriweather" pitchFamily="34" charset="-120"/>
              </a:rPr>
              <a:t>Superposition</a:t>
            </a:r>
            <a:endParaRPr lang="en-US" sz="2350" dirty="0"/>
          </a:p>
        </p:txBody>
      </p:sp>
      <p:sp>
        <p:nvSpPr>
          <p:cNvPr id="7" name="Text 4"/>
          <p:cNvSpPr/>
          <p:nvPr/>
        </p:nvSpPr>
        <p:spPr>
          <a:xfrm>
            <a:off x="1638776" y="5623203"/>
            <a:ext cx="3359468" cy="1553528"/>
          </a:xfrm>
          <a:prstGeom prst="rect">
            <a:avLst/>
          </a:prstGeom>
          <a:noFill/>
          <a:ln/>
        </p:spPr>
        <p:txBody>
          <a:bodyPr wrap="square" lIns="0" tIns="0" rIns="0" bIns="0" rtlCol="0" anchor="t"/>
          <a:lstStyle/>
          <a:p>
            <a:pPr indent="0" marL="0">
              <a:lnSpc>
                <a:spcPts val="3050"/>
              </a:lnSpc>
              <a:buNone/>
            </a:pPr>
            <a:r>
              <a:rPr lang="en-US" sz="1900" dirty="0">
                <a:solidFill>
                  <a:srgbClr val="E2E6E9"/>
                </a:solidFill>
                <a:latin typeface="Merriweather" pitchFamily="34" charset="0"/>
                <a:ea typeface="Merriweather" pitchFamily="34" charset="-122"/>
                <a:cs typeface="Merriweather" pitchFamily="34" charset="-120"/>
              </a:rPr>
              <a:t>Qubits can exist in multiple states simultaneously, unlike classical bits that are restricted to 0 or 1.</a:t>
            </a:r>
            <a:endParaRPr lang="en-US" sz="1900" dirty="0"/>
          </a:p>
        </p:txBody>
      </p:sp>
      <p:sp>
        <p:nvSpPr>
          <p:cNvPr id="8" name="Shape 5"/>
          <p:cNvSpPr/>
          <p:nvPr/>
        </p:nvSpPr>
        <p:spPr>
          <a:xfrm>
            <a:off x="5241012" y="5098256"/>
            <a:ext cx="546259" cy="546259"/>
          </a:xfrm>
          <a:prstGeom prst="roundRect">
            <a:avLst>
              <a:gd name="adj" fmla="val 18667"/>
            </a:avLst>
          </a:prstGeom>
          <a:solidFill>
            <a:srgbClr val="003180"/>
          </a:solidFill>
          <a:ln w="7620">
            <a:solidFill>
              <a:srgbClr val="194A99"/>
            </a:solidFill>
            <a:prstDash val="solid"/>
          </a:ln>
        </p:spPr>
      </p:sp>
      <p:sp>
        <p:nvSpPr>
          <p:cNvPr id="9" name="Text 6"/>
          <p:cNvSpPr/>
          <p:nvPr/>
        </p:nvSpPr>
        <p:spPr>
          <a:xfrm>
            <a:off x="5405199" y="5189220"/>
            <a:ext cx="217765" cy="364212"/>
          </a:xfrm>
          <a:prstGeom prst="rect">
            <a:avLst/>
          </a:prstGeom>
          <a:noFill/>
          <a:ln/>
        </p:spPr>
        <p:txBody>
          <a:bodyPr wrap="none" lIns="0" tIns="0" rIns="0" bIns="0" rtlCol="0" anchor="t"/>
          <a:lstStyle/>
          <a:p>
            <a:pPr algn="ctr" indent="0" marL="0">
              <a:lnSpc>
                <a:spcPts val="2850"/>
              </a:lnSpc>
              <a:buNone/>
            </a:pPr>
            <a:r>
              <a:rPr lang="en-US" sz="2850" dirty="0">
                <a:solidFill>
                  <a:srgbClr val="E2E6E9"/>
                </a:solidFill>
                <a:latin typeface="Merriweather" pitchFamily="34" charset="0"/>
                <a:ea typeface="Merriweather" pitchFamily="34" charset="-122"/>
                <a:cs typeface="Merriweather" pitchFamily="34" charset="-120"/>
              </a:rPr>
              <a:t>2</a:t>
            </a:r>
            <a:endParaRPr lang="en-US" sz="2850" dirty="0"/>
          </a:p>
        </p:txBody>
      </p:sp>
      <p:sp>
        <p:nvSpPr>
          <p:cNvPr id="10" name="Text 7"/>
          <p:cNvSpPr/>
          <p:nvPr/>
        </p:nvSpPr>
        <p:spPr>
          <a:xfrm>
            <a:off x="6030039" y="5098256"/>
            <a:ext cx="3034784" cy="379333"/>
          </a:xfrm>
          <a:prstGeom prst="rect">
            <a:avLst/>
          </a:prstGeom>
          <a:noFill/>
          <a:ln/>
        </p:spPr>
        <p:txBody>
          <a:bodyPr wrap="none" lIns="0" tIns="0" rIns="0" bIns="0" rtlCol="0" anchor="t"/>
          <a:lstStyle/>
          <a:p>
            <a:pPr indent="0" marL="0">
              <a:lnSpc>
                <a:spcPts val="2950"/>
              </a:lnSpc>
              <a:buNone/>
            </a:pPr>
            <a:r>
              <a:rPr lang="en-US" sz="2350" dirty="0">
                <a:solidFill>
                  <a:srgbClr val="E2E6E9"/>
                </a:solidFill>
                <a:latin typeface="Merriweather" pitchFamily="34" charset="0"/>
                <a:ea typeface="Merriweather" pitchFamily="34" charset="-122"/>
                <a:cs typeface="Merriweather" pitchFamily="34" charset="-120"/>
              </a:rPr>
              <a:t>Entanglement</a:t>
            </a:r>
            <a:endParaRPr lang="en-US" sz="2350" dirty="0"/>
          </a:p>
        </p:txBody>
      </p:sp>
      <p:sp>
        <p:nvSpPr>
          <p:cNvPr id="11" name="Text 8"/>
          <p:cNvSpPr/>
          <p:nvPr/>
        </p:nvSpPr>
        <p:spPr>
          <a:xfrm>
            <a:off x="6030039" y="5623203"/>
            <a:ext cx="3359468" cy="1941909"/>
          </a:xfrm>
          <a:prstGeom prst="rect">
            <a:avLst/>
          </a:prstGeom>
          <a:noFill/>
          <a:ln/>
        </p:spPr>
        <p:txBody>
          <a:bodyPr wrap="square" lIns="0" tIns="0" rIns="0" bIns="0" rtlCol="0" anchor="t"/>
          <a:lstStyle/>
          <a:p>
            <a:pPr indent="0" marL="0">
              <a:lnSpc>
                <a:spcPts val="3050"/>
              </a:lnSpc>
              <a:buNone/>
            </a:pPr>
            <a:r>
              <a:rPr lang="en-US" sz="1900" dirty="0">
                <a:solidFill>
                  <a:srgbClr val="E2E6E9"/>
                </a:solidFill>
                <a:latin typeface="Merriweather" pitchFamily="34" charset="0"/>
                <a:ea typeface="Merriweather" pitchFamily="34" charset="-122"/>
                <a:cs typeface="Merriweather" pitchFamily="34" charset="-120"/>
              </a:rPr>
              <a:t>Qubits can become entangled, allowing changes in one to instantly affect others, regardless of distance.</a:t>
            </a:r>
            <a:endParaRPr lang="en-US" sz="1900" dirty="0"/>
          </a:p>
        </p:txBody>
      </p:sp>
      <p:sp>
        <p:nvSpPr>
          <p:cNvPr id="12" name="Shape 9"/>
          <p:cNvSpPr/>
          <p:nvPr/>
        </p:nvSpPr>
        <p:spPr>
          <a:xfrm>
            <a:off x="9632275" y="5098256"/>
            <a:ext cx="546259" cy="546259"/>
          </a:xfrm>
          <a:prstGeom prst="roundRect">
            <a:avLst>
              <a:gd name="adj" fmla="val 18667"/>
            </a:avLst>
          </a:prstGeom>
          <a:solidFill>
            <a:srgbClr val="003180"/>
          </a:solidFill>
          <a:ln w="7620">
            <a:solidFill>
              <a:srgbClr val="194A99"/>
            </a:solidFill>
            <a:prstDash val="solid"/>
          </a:ln>
        </p:spPr>
      </p:sp>
      <p:sp>
        <p:nvSpPr>
          <p:cNvPr id="13" name="Text 10"/>
          <p:cNvSpPr/>
          <p:nvPr/>
        </p:nvSpPr>
        <p:spPr>
          <a:xfrm>
            <a:off x="9803368" y="5189220"/>
            <a:ext cx="203954" cy="364212"/>
          </a:xfrm>
          <a:prstGeom prst="rect">
            <a:avLst/>
          </a:prstGeom>
          <a:noFill/>
          <a:ln/>
        </p:spPr>
        <p:txBody>
          <a:bodyPr wrap="none" lIns="0" tIns="0" rIns="0" bIns="0" rtlCol="0" anchor="t"/>
          <a:lstStyle/>
          <a:p>
            <a:pPr algn="ctr" indent="0" marL="0">
              <a:lnSpc>
                <a:spcPts val="2850"/>
              </a:lnSpc>
              <a:buNone/>
            </a:pPr>
            <a:r>
              <a:rPr lang="en-US" sz="2850" dirty="0">
                <a:solidFill>
                  <a:srgbClr val="E2E6E9"/>
                </a:solidFill>
                <a:latin typeface="Merriweather" pitchFamily="34" charset="0"/>
                <a:ea typeface="Merriweather" pitchFamily="34" charset="-122"/>
                <a:cs typeface="Merriweather" pitchFamily="34" charset="-120"/>
              </a:rPr>
              <a:t>3</a:t>
            </a:r>
            <a:endParaRPr lang="en-US" sz="2850" dirty="0"/>
          </a:p>
        </p:txBody>
      </p:sp>
      <p:sp>
        <p:nvSpPr>
          <p:cNvPr id="14" name="Text 11"/>
          <p:cNvSpPr/>
          <p:nvPr/>
        </p:nvSpPr>
        <p:spPr>
          <a:xfrm>
            <a:off x="10421303" y="5098256"/>
            <a:ext cx="3034784" cy="379333"/>
          </a:xfrm>
          <a:prstGeom prst="rect">
            <a:avLst/>
          </a:prstGeom>
          <a:noFill/>
          <a:ln/>
        </p:spPr>
        <p:txBody>
          <a:bodyPr wrap="none" lIns="0" tIns="0" rIns="0" bIns="0" rtlCol="0" anchor="t"/>
          <a:lstStyle/>
          <a:p>
            <a:pPr indent="0" marL="0">
              <a:lnSpc>
                <a:spcPts val="2950"/>
              </a:lnSpc>
              <a:buNone/>
            </a:pPr>
            <a:r>
              <a:rPr lang="en-US" sz="2350" dirty="0">
                <a:solidFill>
                  <a:srgbClr val="E2E6E9"/>
                </a:solidFill>
                <a:latin typeface="Merriweather" pitchFamily="34" charset="0"/>
                <a:ea typeface="Merriweather" pitchFamily="34" charset="-122"/>
                <a:cs typeface="Merriweather" pitchFamily="34" charset="-120"/>
              </a:rPr>
              <a:t>Quantum Gates</a:t>
            </a:r>
            <a:endParaRPr lang="en-US" sz="2350" dirty="0"/>
          </a:p>
        </p:txBody>
      </p:sp>
      <p:sp>
        <p:nvSpPr>
          <p:cNvPr id="15" name="Text 12"/>
          <p:cNvSpPr/>
          <p:nvPr/>
        </p:nvSpPr>
        <p:spPr>
          <a:xfrm>
            <a:off x="10421303" y="5623203"/>
            <a:ext cx="3359468" cy="1941909"/>
          </a:xfrm>
          <a:prstGeom prst="rect">
            <a:avLst/>
          </a:prstGeom>
          <a:noFill/>
          <a:ln/>
        </p:spPr>
        <p:txBody>
          <a:bodyPr wrap="square" lIns="0" tIns="0" rIns="0" bIns="0" rtlCol="0" anchor="t"/>
          <a:lstStyle/>
          <a:p>
            <a:pPr indent="0" marL="0">
              <a:lnSpc>
                <a:spcPts val="3050"/>
              </a:lnSpc>
              <a:buNone/>
            </a:pPr>
            <a:r>
              <a:rPr lang="en-US" sz="1900" dirty="0">
                <a:solidFill>
                  <a:srgbClr val="E2E6E9"/>
                </a:solidFill>
                <a:latin typeface="Merriweather" pitchFamily="34" charset="0"/>
                <a:ea typeface="Merriweather" pitchFamily="34" charset="-122"/>
                <a:cs typeface="Merriweather" pitchFamily="34" charset="-120"/>
              </a:rPr>
              <a:t>Quantum computers perform operations using specialized quantum gates, like the Hadamard and CNOT gates.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2203847"/>
            <a:ext cx="10174724" cy="771287"/>
          </a:xfrm>
          <a:prstGeom prst="rect">
            <a:avLst/>
          </a:prstGeom>
          <a:noFill/>
          <a:ln/>
        </p:spPr>
        <p:txBody>
          <a:bodyPr wrap="none" lIns="0" tIns="0" rIns="0" bIns="0" rtlCol="0" anchor="t"/>
          <a:lstStyle/>
          <a:p>
            <a:pPr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Quantum vs. Classical Computing</a:t>
            </a:r>
            <a:endParaRPr lang="en-US" sz="4850" dirty="0"/>
          </a:p>
        </p:txBody>
      </p:sp>
      <p:sp>
        <p:nvSpPr>
          <p:cNvPr id="3" name="Text 1"/>
          <p:cNvSpPr/>
          <p:nvPr/>
        </p:nvSpPr>
        <p:spPr>
          <a:xfrm>
            <a:off x="863798" y="3592116"/>
            <a:ext cx="3103840" cy="385524"/>
          </a:xfrm>
          <a:prstGeom prst="rect">
            <a:avLst/>
          </a:prstGeom>
          <a:noFill/>
          <a:ln/>
        </p:spPr>
        <p:txBody>
          <a:bodyPr wrap="none" lIns="0" tIns="0" rIns="0" bIns="0" rtlCol="0" anchor="t"/>
          <a:lstStyle/>
          <a:p>
            <a:pPr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Classical Computing</a:t>
            </a:r>
            <a:endParaRPr lang="en-US" sz="2400" dirty="0"/>
          </a:p>
        </p:txBody>
      </p:sp>
      <p:sp>
        <p:nvSpPr>
          <p:cNvPr id="4" name="Text 2"/>
          <p:cNvSpPr/>
          <p:nvPr/>
        </p:nvSpPr>
        <p:spPr>
          <a:xfrm>
            <a:off x="863798" y="4224457"/>
            <a:ext cx="3898940" cy="1184434"/>
          </a:xfrm>
          <a:prstGeom prst="rect">
            <a:avLst/>
          </a:prstGeom>
          <a:noFill/>
          <a:ln/>
        </p:spPr>
        <p:txBody>
          <a:bodyPr wrap="squar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Based on bits (0s and 1s), deterministic processing, and linear calculations.</a:t>
            </a:r>
            <a:endParaRPr lang="en-US" sz="1900" dirty="0"/>
          </a:p>
        </p:txBody>
      </p:sp>
      <p:sp>
        <p:nvSpPr>
          <p:cNvPr id="5" name="Text 3"/>
          <p:cNvSpPr/>
          <p:nvPr/>
        </p:nvSpPr>
        <p:spPr>
          <a:xfrm>
            <a:off x="5372576" y="3592116"/>
            <a:ext cx="3202781" cy="385524"/>
          </a:xfrm>
          <a:prstGeom prst="rect">
            <a:avLst/>
          </a:prstGeom>
          <a:noFill/>
          <a:ln/>
        </p:spPr>
        <p:txBody>
          <a:bodyPr wrap="none" lIns="0" tIns="0" rIns="0" bIns="0" rtlCol="0" anchor="t"/>
          <a:lstStyle/>
          <a:p>
            <a:pPr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Quantum Computing</a:t>
            </a:r>
            <a:endParaRPr lang="en-US" sz="2400" dirty="0"/>
          </a:p>
        </p:txBody>
      </p:sp>
      <p:sp>
        <p:nvSpPr>
          <p:cNvPr id="6" name="Text 4"/>
          <p:cNvSpPr/>
          <p:nvPr/>
        </p:nvSpPr>
        <p:spPr>
          <a:xfrm>
            <a:off x="5372576" y="4224457"/>
            <a:ext cx="3898940" cy="1184434"/>
          </a:xfrm>
          <a:prstGeom prst="rect">
            <a:avLst/>
          </a:prstGeom>
          <a:noFill/>
          <a:ln/>
        </p:spPr>
        <p:txBody>
          <a:bodyPr wrap="squar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Based on qubits, probabilistic outcomes, and parallel processing.</a:t>
            </a:r>
            <a:endParaRPr lang="en-US" sz="1900" dirty="0"/>
          </a:p>
        </p:txBody>
      </p:sp>
      <p:sp>
        <p:nvSpPr>
          <p:cNvPr id="7" name="Text 5"/>
          <p:cNvSpPr/>
          <p:nvPr/>
        </p:nvSpPr>
        <p:spPr>
          <a:xfrm>
            <a:off x="9881354" y="3592116"/>
            <a:ext cx="3085386" cy="385524"/>
          </a:xfrm>
          <a:prstGeom prst="rect">
            <a:avLst/>
          </a:prstGeom>
          <a:noFill/>
          <a:ln/>
        </p:spPr>
        <p:txBody>
          <a:bodyPr wrap="none" lIns="0" tIns="0" rIns="0" bIns="0" rtlCol="0" anchor="t"/>
          <a:lstStyle/>
          <a:p>
            <a:pPr indent="0" marL="0">
              <a:lnSpc>
                <a:spcPts val="3000"/>
              </a:lnSpc>
              <a:buNone/>
            </a:pPr>
            <a:r>
              <a:rPr lang="en-US" sz="2400" dirty="0">
                <a:solidFill>
                  <a:srgbClr val="F5F0F0"/>
                </a:solidFill>
                <a:latin typeface="Merriweather" pitchFamily="34" charset="0"/>
                <a:ea typeface="Merriweather" pitchFamily="34" charset="-122"/>
                <a:cs typeface="Merriweather" pitchFamily="34" charset="-120"/>
              </a:rPr>
              <a:t>Speed</a:t>
            </a:r>
            <a:endParaRPr lang="en-US" sz="2400" dirty="0"/>
          </a:p>
        </p:txBody>
      </p:sp>
      <p:sp>
        <p:nvSpPr>
          <p:cNvPr id="8" name="Text 6"/>
          <p:cNvSpPr/>
          <p:nvPr/>
        </p:nvSpPr>
        <p:spPr>
          <a:xfrm>
            <a:off x="9881354" y="4224457"/>
            <a:ext cx="3898940" cy="1579245"/>
          </a:xfrm>
          <a:prstGeom prst="rect">
            <a:avLst/>
          </a:prstGeom>
          <a:noFill/>
          <a:ln/>
        </p:spPr>
        <p:txBody>
          <a:bodyPr wrap="squar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Quantum computers can solve complex problems much faster, like factoring large numbers using Shor's algorithm.</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33053" y="679847"/>
            <a:ext cx="7450693" cy="1511618"/>
          </a:xfrm>
          <a:prstGeom prst="rect">
            <a:avLst/>
          </a:prstGeom>
          <a:noFill/>
          <a:ln/>
        </p:spPr>
        <p:txBody>
          <a:bodyPr wrap="square" lIns="0" tIns="0" rIns="0" bIns="0" rtlCol="0" anchor="t"/>
          <a:lstStyle/>
          <a:p>
            <a:pPr indent="0" marL="0">
              <a:lnSpc>
                <a:spcPts val="5950"/>
              </a:lnSpc>
              <a:buNone/>
            </a:pPr>
            <a:r>
              <a:rPr lang="en-US" sz="4750" dirty="0">
                <a:solidFill>
                  <a:srgbClr val="F5F0F0"/>
                </a:solidFill>
                <a:latin typeface="Merriweather" pitchFamily="34" charset="0"/>
                <a:ea typeface="Merriweather" pitchFamily="34" charset="-122"/>
                <a:cs typeface="Merriweather" pitchFamily="34" charset="-120"/>
              </a:rPr>
              <a:t>Key Quantum Algorithms</a:t>
            </a:r>
            <a:endParaRPr lang="en-US" sz="4750" dirty="0"/>
          </a:p>
        </p:txBody>
      </p:sp>
      <p:sp>
        <p:nvSpPr>
          <p:cNvPr id="4" name="Shape 1"/>
          <p:cNvSpPr/>
          <p:nvPr/>
        </p:nvSpPr>
        <p:spPr>
          <a:xfrm>
            <a:off x="6333053" y="2554248"/>
            <a:ext cx="3604498" cy="2957393"/>
          </a:xfrm>
          <a:prstGeom prst="roundRect">
            <a:avLst>
              <a:gd name="adj" fmla="val 3435"/>
            </a:avLst>
          </a:prstGeom>
          <a:solidFill>
            <a:srgbClr val="003180"/>
          </a:solidFill>
          <a:ln w="7620">
            <a:solidFill>
              <a:srgbClr val="194A99"/>
            </a:solidFill>
            <a:prstDash val="solid"/>
          </a:ln>
        </p:spPr>
      </p:sp>
      <p:sp>
        <p:nvSpPr>
          <p:cNvPr id="5" name="Text 2"/>
          <p:cNvSpPr/>
          <p:nvPr/>
        </p:nvSpPr>
        <p:spPr>
          <a:xfrm>
            <a:off x="6582489" y="2803684"/>
            <a:ext cx="3023711" cy="378023"/>
          </a:xfrm>
          <a:prstGeom prst="rect">
            <a:avLst/>
          </a:prstGeom>
          <a:noFill/>
          <a:ln/>
        </p:spPr>
        <p:txBody>
          <a:bodyPr wrap="none" lIns="0" tIns="0" rIns="0" bIns="0" rtlCol="0" anchor="t"/>
          <a:lstStyle/>
          <a:p>
            <a:pPr indent="0" marL="0">
              <a:lnSpc>
                <a:spcPts val="2950"/>
              </a:lnSpc>
              <a:buNone/>
            </a:pPr>
            <a:r>
              <a:rPr lang="en-US" sz="2350" dirty="0">
                <a:solidFill>
                  <a:srgbClr val="E2E6E9"/>
                </a:solidFill>
                <a:latin typeface="Merriweather" pitchFamily="34" charset="0"/>
                <a:ea typeface="Merriweather" pitchFamily="34" charset="-122"/>
                <a:cs typeface="Merriweather" pitchFamily="34" charset="-120"/>
              </a:rPr>
              <a:t>Shor's Algorithm</a:t>
            </a:r>
            <a:endParaRPr lang="en-US" sz="2350" dirty="0"/>
          </a:p>
        </p:txBody>
      </p:sp>
      <p:sp>
        <p:nvSpPr>
          <p:cNvPr id="6" name="Text 3"/>
          <p:cNvSpPr/>
          <p:nvPr/>
        </p:nvSpPr>
        <p:spPr>
          <a:xfrm>
            <a:off x="6582489" y="3326844"/>
            <a:ext cx="3105626" cy="1935361"/>
          </a:xfrm>
          <a:prstGeom prst="rect">
            <a:avLst/>
          </a:prstGeom>
          <a:noFill/>
          <a:ln/>
        </p:spPr>
        <p:txBody>
          <a:bodyPr wrap="square" lIns="0" tIns="0" rIns="0" bIns="0" rtlCol="0" anchor="t"/>
          <a:lstStyle/>
          <a:p>
            <a:pPr indent="0" marL="0">
              <a:lnSpc>
                <a:spcPts val="3000"/>
              </a:lnSpc>
              <a:buNone/>
            </a:pPr>
            <a:r>
              <a:rPr lang="en-US" sz="1900" dirty="0">
                <a:solidFill>
                  <a:srgbClr val="E2E6E9"/>
                </a:solidFill>
                <a:latin typeface="Merriweather" pitchFamily="34" charset="0"/>
                <a:ea typeface="Merriweather" pitchFamily="34" charset="-122"/>
                <a:cs typeface="Merriweather" pitchFamily="34" charset="-120"/>
              </a:rPr>
              <a:t>Exponentially faster factorization of large numbers, critical for breaking cryptographic codes.</a:t>
            </a:r>
            <a:endParaRPr lang="en-US" sz="1900" dirty="0"/>
          </a:p>
        </p:txBody>
      </p:sp>
      <p:sp>
        <p:nvSpPr>
          <p:cNvPr id="7" name="Shape 4"/>
          <p:cNvSpPr/>
          <p:nvPr/>
        </p:nvSpPr>
        <p:spPr>
          <a:xfrm>
            <a:off x="10179368" y="2554248"/>
            <a:ext cx="3604498" cy="2957393"/>
          </a:xfrm>
          <a:prstGeom prst="roundRect">
            <a:avLst>
              <a:gd name="adj" fmla="val 3435"/>
            </a:avLst>
          </a:prstGeom>
          <a:solidFill>
            <a:srgbClr val="003180"/>
          </a:solidFill>
          <a:ln w="7620">
            <a:solidFill>
              <a:srgbClr val="194A99"/>
            </a:solidFill>
            <a:prstDash val="solid"/>
          </a:ln>
        </p:spPr>
      </p:sp>
      <p:sp>
        <p:nvSpPr>
          <p:cNvPr id="8" name="Text 5"/>
          <p:cNvSpPr/>
          <p:nvPr/>
        </p:nvSpPr>
        <p:spPr>
          <a:xfrm>
            <a:off x="10428803" y="2803684"/>
            <a:ext cx="3023711" cy="378023"/>
          </a:xfrm>
          <a:prstGeom prst="rect">
            <a:avLst/>
          </a:prstGeom>
          <a:noFill/>
          <a:ln/>
        </p:spPr>
        <p:txBody>
          <a:bodyPr wrap="none" lIns="0" tIns="0" rIns="0" bIns="0" rtlCol="0" anchor="t"/>
          <a:lstStyle/>
          <a:p>
            <a:pPr indent="0" marL="0">
              <a:lnSpc>
                <a:spcPts val="2950"/>
              </a:lnSpc>
              <a:buNone/>
            </a:pPr>
            <a:r>
              <a:rPr lang="en-US" sz="2350" dirty="0">
                <a:solidFill>
                  <a:srgbClr val="E2E6E9"/>
                </a:solidFill>
                <a:latin typeface="Merriweather" pitchFamily="34" charset="0"/>
                <a:ea typeface="Merriweather" pitchFamily="34" charset="-122"/>
                <a:cs typeface="Merriweather" pitchFamily="34" charset="-120"/>
              </a:rPr>
              <a:t>Grover's Algorithm</a:t>
            </a:r>
            <a:endParaRPr lang="en-US" sz="2350" dirty="0"/>
          </a:p>
        </p:txBody>
      </p:sp>
      <p:sp>
        <p:nvSpPr>
          <p:cNvPr id="9" name="Text 6"/>
          <p:cNvSpPr/>
          <p:nvPr/>
        </p:nvSpPr>
        <p:spPr>
          <a:xfrm>
            <a:off x="10428803" y="3326844"/>
            <a:ext cx="3105626" cy="1161217"/>
          </a:xfrm>
          <a:prstGeom prst="rect">
            <a:avLst/>
          </a:prstGeom>
          <a:noFill/>
          <a:ln/>
        </p:spPr>
        <p:txBody>
          <a:bodyPr wrap="square" lIns="0" tIns="0" rIns="0" bIns="0" rtlCol="0" anchor="t"/>
          <a:lstStyle/>
          <a:p>
            <a:pPr indent="0" marL="0">
              <a:lnSpc>
                <a:spcPts val="3000"/>
              </a:lnSpc>
              <a:buNone/>
            </a:pPr>
            <a:r>
              <a:rPr lang="en-US" sz="1900" dirty="0">
                <a:solidFill>
                  <a:srgbClr val="E2E6E9"/>
                </a:solidFill>
                <a:latin typeface="Merriweather" pitchFamily="34" charset="0"/>
                <a:ea typeface="Merriweather" pitchFamily="34" charset="-122"/>
                <a:cs typeface="Merriweather" pitchFamily="34" charset="-120"/>
              </a:rPr>
              <a:t>Offers quadratic speedup in searching unsorted databases.</a:t>
            </a:r>
            <a:endParaRPr lang="en-US" sz="1900" dirty="0"/>
          </a:p>
        </p:txBody>
      </p:sp>
      <p:sp>
        <p:nvSpPr>
          <p:cNvPr id="10" name="Shape 7"/>
          <p:cNvSpPr/>
          <p:nvPr/>
        </p:nvSpPr>
        <p:spPr>
          <a:xfrm>
            <a:off x="6333053" y="5753457"/>
            <a:ext cx="7450693" cy="1796177"/>
          </a:xfrm>
          <a:prstGeom prst="roundRect">
            <a:avLst>
              <a:gd name="adj" fmla="val 5656"/>
            </a:avLst>
          </a:prstGeom>
          <a:solidFill>
            <a:srgbClr val="003180"/>
          </a:solidFill>
          <a:ln w="7620">
            <a:solidFill>
              <a:srgbClr val="194A99"/>
            </a:solidFill>
            <a:prstDash val="solid"/>
          </a:ln>
        </p:spPr>
      </p:sp>
      <p:sp>
        <p:nvSpPr>
          <p:cNvPr id="11" name="Text 8"/>
          <p:cNvSpPr/>
          <p:nvPr/>
        </p:nvSpPr>
        <p:spPr>
          <a:xfrm>
            <a:off x="6582489" y="6002893"/>
            <a:ext cx="4257913" cy="378023"/>
          </a:xfrm>
          <a:prstGeom prst="rect">
            <a:avLst/>
          </a:prstGeom>
          <a:noFill/>
          <a:ln/>
        </p:spPr>
        <p:txBody>
          <a:bodyPr wrap="none" lIns="0" tIns="0" rIns="0" bIns="0" rtlCol="0" anchor="t"/>
          <a:lstStyle/>
          <a:p>
            <a:pPr indent="0" marL="0">
              <a:lnSpc>
                <a:spcPts val="2950"/>
              </a:lnSpc>
              <a:buNone/>
            </a:pPr>
            <a:r>
              <a:rPr lang="en-US" sz="2350" dirty="0">
                <a:solidFill>
                  <a:srgbClr val="E2E6E9"/>
                </a:solidFill>
                <a:latin typeface="Merriweather" pitchFamily="34" charset="0"/>
                <a:ea typeface="Merriweather" pitchFamily="34" charset="-122"/>
                <a:cs typeface="Merriweather" pitchFamily="34" charset="-120"/>
              </a:rPr>
              <a:t>Quantum Fourier Transform</a:t>
            </a:r>
            <a:endParaRPr lang="en-US" sz="2350" dirty="0"/>
          </a:p>
        </p:txBody>
      </p:sp>
      <p:sp>
        <p:nvSpPr>
          <p:cNvPr id="12" name="Text 9"/>
          <p:cNvSpPr/>
          <p:nvPr/>
        </p:nvSpPr>
        <p:spPr>
          <a:xfrm>
            <a:off x="6582489" y="6526054"/>
            <a:ext cx="6951821" cy="774144"/>
          </a:xfrm>
          <a:prstGeom prst="rect">
            <a:avLst/>
          </a:prstGeom>
          <a:noFill/>
          <a:ln/>
        </p:spPr>
        <p:txBody>
          <a:bodyPr wrap="square" lIns="0" tIns="0" rIns="0" bIns="0" rtlCol="0" anchor="t"/>
          <a:lstStyle/>
          <a:p>
            <a:pPr indent="0" marL="0">
              <a:lnSpc>
                <a:spcPts val="3000"/>
              </a:lnSpc>
              <a:buNone/>
            </a:pPr>
            <a:r>
              <a:rPr lang="en-US" sz="1900" dirty="0">
                <a:solidFill>
                  <a:srgbClr val="E2E6E9"/>
                </a:solidFill>
                <a:latin typeface="Merriweather" pitchFamily="34" charset="0"/>
                <a:ea typeface="Merriweather" pitchFamily="34" charset="-122"/>
                <a:cs typeface="Merriweather" pitchFamily="34" charset="-120"/>
              </a:rPr>
              <a:t>Key to several quantum algorithms, including those related to phase estimation.</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4243"/>
          </a:xfrm>
          <a:prstGeom prst="rect">
            <a:avLst/>
          </a:prstGeom>
        </p:spPr>
      </p:pic>
      <p:sp>
        <p:nvSpPr>
          <p:cNvPr id="3" name="Text 0"/>
          <p:cNvSpPr/>
          <p:nvPr/>
        </p:nvSpPr>
        <p:spPr>
          <a:xfrm>
            <a:off x="6261616" y="609124"/>
            <a:ext cx="7593568" cy="1384221"/>
          </a:xfrm>
          <a:prstGeom prst="rect">
            <a:avLst/>
          </a:prstGeom>
          <a:noFill/>
          <a:ln/>
        </p:spPr>
        <p:txBody>
          <a:bodyPr wrap="square" lIns="0" tIns="0" rIns="0" bIns="0" rtlCol="0" anchor="t"/>
          <a:lstStyle/>
          <a:p>
            <a:pPr indent="0" marL="0">
              <a:lnSpc>
                <a:spcPts val="5450"/>
              </a:lnSpc>
              <a:buNone/>
            </a:pPr>
            <a:r>
              <a:rPr lang="en-US" sz="4350" dirty="0">
                <a:solidFill>
                  <a:srgbClr val="F5F0F0"/>
                </a:solidFill>
                <a:latin typeface="Merriweather" pitchFamily="34" charset="0"/>
                <a:ea typeface="Merriweather" pitchFamily="34" charset="-122"/>
                <a:cs typeface="Merriweather" pitchFamily="34" charset="-120"/>
              </a:rPr>
              <a:t>Quantum Computing Applications</a:t>
            </a:r>
            <a:endParaRPr lang="en-US" sz="4350" dirty="0"/>
          </a:p>
        </p:txBody>
      </p:sp>
      <p:pic>
        <p:nvPicPr>
          <p:cNvPr id="4" name="Image 1" descr="preencoded.png">    </p:cNvPr>
          <p:cNvPicPr>
            <a:picLocks noChangeAspect="1"/>
          </p:cNvPicPr>
          <p:nvPr/>
        </p:nvPicPr>
        <p:blipFill>
          <a:blip r:embed="rId2"/>
          <a:stretch>
            <a:fillRect/>
          </a:stretch>
        </p:blipFill>
        <p:spPr>
          <a:xfrm>
            <a:off x="6261616" y="2325529"/>
            <a:ext cx="553760" cy="553760"/>
          </a:xfrm>
          <a:prstGeom prst="rect">
            <a:avLst/>
          </a:prstGeom>
        </p:spPr>
      </p:pic>
      <p:sp>
        <p:nvSpPr>
          <p:cNvPr id="5" name="Text 1"/>
          <p:cNvSpPr/>
          <p:nvPr/>
        </p:nvSpPr>
        <p:spPr>
          <a:xfrm>
            <a:off x="6261616" y="3100745"/>
            <a:ext cx="2768918" cy="346115"/>
          </a:xfrm>
          <a:prstGeom prst="rect">
            <a:avLst/>
          </a:prstGeom>
          <a:noFill/>
          <a:ln/>
        </p:spPr>
        <p:txBody>
          <a:bodyPr wrap="none" lIns="0" tIns="0" rIns="0" bIns="0" rtlCol="0" anchor="t"/>
          <a:lstStyle/>
          <a:p>
            <a:pPr algn="l" indent="0" marL="0">
              <a:lnSpc>
                <a:spcPts val="2700"/>
              </a:lnSpc>
              <a:buNone/>
            </a:pPr>
            <a:r>
              <a:rPr lang="en-US" sz="2150" dirty="0">
                <a:solidFill>
                  <a:srgbClr val="E2E6E9"/>
                </a:solidFill>
                <a:latin typeface="Merriweather" pitchFamily="34" charset="0"/>
                <a:ea typeface="Merriweather" pitchFamily="34" charset="-122"/>
                <a:cs typeface="Merriweather" pitchFamily="34" charset="-120"/>
              </a:rPr>
              <a:t>Cryptography</a:t>
            </a:r>
            <a:endParaRPr lang="en-US" sz="2150" dirty="0"/>
          </a:p>
        </p:txBody>
      </p:sp>
      <p:sp>
        <p:nvSpPr>
          <p:cNvPr id="6" name="Text 2"/>
          <p:cNvSpPr/>
          <p:nvPr/>
        </p:nvSpPr>
        <p:spPr>
          <a:xfrm>
            <a:off x="6261616" y="3579733"/>
            <a:ext cx="3630692" cy="1063347"/>
          </a:xfrm>
          <a:prstGeom prst="rect">
            <a:avLst/>
          </a:prstGeom>
          <a:noFill/>
          <a:ln/>
        </p:spPr>
        <p:txBody>
          <a:bodyPr wrap="square" lIns="0" tIns="0" rIns="0" bIns="0" rtlCol="0" anchor="t"/>
          <a:lstStyle/>
          <a:p>
            <a:pPr algn="l" indent="0" marL="0">
              <a:lnSpc>
                <a:spcPts val="2750"/>
              </a:lnSpc>
              <a:buNone/>
            </a:pPr>
            <a:r>
              <a:rPr lang="en-US" sz="1700" dirty="0">
                <a:solidFill>
                  <a:srgbClr val="E2E6E9"/>
                </a:solidFill>
                <a:latin typeface="Merriweather" pitchFamily="34" charset="0"/>
                <a:ea typeface="Merriweather" pitchFamily="34" charset="-122"/>
                <a:cs typeface="Merriweather" pitchFamily="34" charset="-120"/>
              </a:rPr>
              <a:t>Breaking current cryptographic systems and developing quantum-safe encryption.</a:t>
            </a:r>
            <a:endParaRPr lang="en-US" sz="1700" dirty="0"/>
          </a:p>
        </p:txBody>
      </p:sp>
      <p:pic>
        <p:nvPicPr>
          <p:cNvPr id="7" name="Image 2" descr="preencoded.png">    </p:cNvPr>
          <p:cNvPicPr>
            <a:picLocks noChangeAspect="1"/>
          </p:cNvPicPr>
          <p:nvPr/>
        </p:nvPicPr>
        <p:blipFill>
          <a:blip r:embed="rId3"/>
          <a:stretch>
            <a:fillRect/>
          </a:stretch>
        </p:blipFill>
        <p:spPr>
          <a:xfrm>
            <a:off x="10224492" y="2325529"/>
            <a:ext cx="553760" cy="553760"/>
          </a:xfrm>
          <a:prstGeom prst="rect">
            <a:avLst/>
          </a:prstGeom>
        </p:spPr>
      </p:pic>
      <p:sp>
        <p:nvSpPr>
          <p:cNvPr id="8" name="Text 3"/>
          <p:cNvSpPr/>
          <p:nvPr/>
        </p:nvSpPr>
        <p:spPr>
          <a:xfrm>
            <a:off x="10224492" y="3100745"/>
            <a:ext cx="2768918" cy="346115"/>
          </a:xfrm>
          <a:prstGeom prst="rect">
            <a:avLst/>
          </a:prstGeom>
          <a:noFill/>
          <a:ln/>
        </p:spPr>
        <p:txBody>
          <a:bodyPr wrap="none" lIns="0" tIns="0" rIns="0" bIns="0" rtlCol="0" anchor="t"/>
          <a:lstStyle/>
          <a:p>
            <a:pPr algn="l" indent="0" marL="0">
              <a:lnSpc>
                <a:spcPts val="2700"/>
              </a:lnSpc>
              <a:buNone/>
            </a:pPr>
            <a:r>
              <a:rPr lang="en-US" sz="2150" dirty="0">
                <a:solidFill>
                  <a:srgbClr val="E2E6E9"/>
                </a:solidFill>
                <a:latin typeface="Merriweather" pitchFamily="34" charset="0"/>
                <a:ea typeface="Merriweather" pitchFamily="34" charset="-122"/>
                <a:cs typeface="Merriweather" pitchFamily="34" charset="-120"/>
              </a:rPr>
              <a:t>Drug Discovery</a:t>
            </a:r>
            <a:endParaRPr lang="en-US" sz="2150" dirty="0"/>
          </a:p>
        </p:txBody>
      </p:sp>
      <p:sp>
        <p:nvSpPr>
          <p:cNvPr id="9" name="Text 4"/>
          <p:cNvSpPr/>
          <p:nvPr/>
        </p:nvSpPr>
        <p:spPr>
          <a:xfrm>
            <a:off x="10224492" y="3579733"/>
            <a:ext cx="3630692" cy="708898"/>
          </a:xfrm>
          <a:prstGeom prst="rect">
            <a:avLst/>
          </a:prstGeom>
          <a:noFill/>
          <a:ln/>
        </p:spPr>
        <p:txBody>
          <a:bodyPr wrap="square" lIns="0" tIns="0" rIns="0" bIns="0" rtlCol="0" anchor="t"/>
          <a:lstStyle/>
          <a:p>
            <a:pPr algn="l" indent="0" marL="0">
              <a:lnSpc>
                <a:spcPts val="2750"/>
              </a:lnSpc>
              <a:buNone/>
            </a:pPr>
            <a:r>
              <a:rPr lang="en-US" sz="1700" dirty="0">
                <a:solidFill>
                  <a:srgbClr val="E2E6E9"/>
                </a:solidFill>
                <a:latin typeface="Merriweather" pitchFamily="34" charset="0"/>
                <a:ea typeface="Merriweather" pitchFamily="34" charset="-122"/>
                <a:cs typeface="Merriweather" pitchFamily="34" charset="-120"/>
              </a:rPr>
              <a:t>Simulating molecular structures more accurately.</a:t>
            </a:r>
            <a:endParaRPr lang="en-US" sz="1700" dirty="0"/>
          </a:p>
        </p:txBody>
      </p:sp>
      <p:pic>
        <p:nvPicPr>
          <p:cNvPr id="10" name="Image 3" descr="preencoded.png">    </p:cNvPr>
          <p:cNvPicPr>
            <a:picLocks noChangeAspect="1"/>
          </p:cNvPicPr>
          <p:nvPr/>
        </p:nvPicPr>
        <p:blipFill>
          <a:blip r:embed="rId4"/>
          <a:stretch>
            <a:fillRect/>
          </a:stretch>
        </p:blipFill>
        <p:spPr>
          <a:xfrm>
            <a:off x="6261616" y="5307568"/>
            <a:ext cx="553760" cy="553760"/>
          </a:xfrm>
          <a:prstGeom prst="rect">
            <a:avLst/>
          </a:prstGeom>
        </p:spPr>
      </p:pic>
      <p:sp>
        <p:nvSpPr>
          <p:cNvPr id="11" name="Text 5"/>
          <p:cNvSpPr/>
          <p:nvPr/>
        </p:nvSpPr>
        <p:spPr>
          <a:xfrm>
            <a:off x="6261616" y="6082784"/>
            <a:ext cx="2768918" cy="346115"/>
          </a:xfrm>
          <a:prstGeom prst="rect">
            <a:avLst/>
          </a:prstGeom>
          <a:noFill/>
          <a:ln/>
        </p:spPr>
        <p:txBody>
          <a:bodyPr wrap="none" lIns="0" tIns="0" rIns="0" bIns="0" rtlCol="0" anchor="t"/>
          <a:lstStyle/>
          <a:p>
            <a:pPr algn="l" indent="0" marL="0">
              <a:lnSpc>
                <a:spcPts val="2700"/>
              </a:lnSpc>
              <a:buNone/>
            </a:pPr>
            <a:r>
              <a:rPr lang="en-US" sz="2150" dirty="0">
                <a:solidFill>
                  <a:srgbClr val="E2E6E9"/>
                </a:solidFill>
                <a:latin typeface="Merriweather" pitchFamily="34" charset="0"/>
                <a:ea typeface="Merriweather" pitchFamily="34" charset="-122"/>
                <a:cs typeface="Merriweather" pitchFamily="34" charset="-120"/>
              </a:rPr>
              <a:t>Optimization</a:t>
            </a:r>
            <a:endParaRPr lang="en-US" sz="2150" dirty="0"/>
          </a:p>
        </p:txBody>
      </p:sp>
      <p:sp>
        <p:nvSpPr>
          <p:cNvPr id="12" name="Text 6"/>
          <p:cNvSpPr/>
          <p:nvPr/>
        </p:nvSpPr>
        <p:spPr>
          <a:xfrm>
            <a:off x="6261616" y="6561772"/>
            <a:ext cx="3630692" cy="1063347"/>
          </a:xfrm>
          <a:prstGeom prst="rect">
            <a:avLst/>
          </a:prstGeom>
          <a:noFill/>
          <a:ln/>
        </p:spPr>
        <p:txBody>
          <a:bodyPr wrap="square" lIns="0" tIns="0" rIns="0" bIns="0" rtlCol="0" anchor="t"/>
          <a:lstStyle/>
          <a:p>
            <a:pPr algn="l" indent="0" marL="0">
              <a:lnSpc>
                <a:spcPts val="2750"/>
              </a:lnSpc>
              <a:buNone/>
            </a:pPr>
            <a:r>
              <a:rPr lang="en-US" sz="1700" dirty="0">
                <a:solidFill>
                  <a:srgbClr val="E2E6E9"/>
                </a:solidFill>
                <a:latin typeface="Merriweather" pitchFamily="34" charset="0"/>
                <a:ea typeface="Merriweather" pitchFamily="34" charset="-122"/>
                <a:cs typeface="Merriweather" pitchFamily="34" charset="-120"/>
              </a:rPr>
              <a:t>Better solving complex problems in logistics, finance, and supply chains.</a:t>
            </a:r>
            <a:endParaRPr lang="en-US" sz="1700" dirty="0"/>
          </a:p>
        </p:txBody>
      </p:sp>
      <p:pic>
        <p:nvPicPr>
          <p:cNvPr id="13" name="Image 4" descr="preencoded.png">    </p:cNvPr>
          <p:cNvPicPr>
            <a:picLocks noChangeAspect="1"/>
          </p:cNvPicPr>
          <p:nvPr/>
        </p:nvPicPr>
        <p:blipFill>
          <a:blip r:embed="rId5"/>
          <a:stretch>
            <a:fillRect/>
          </a:stretch>
        </p:blipFill>
        <p:spPr>
          <a:xfrm>
            <a:off x="10224492" y="5307568"/>
            <a:ext cx="553760" cy="553760"/>
          </a:xfrm>
          <a:prstGeom prst="rect">
            <a:avLst/>
          </a:prstGeom>
        </p:spPr>
      </p:pic>
      <p:sp>
        <p:nvSpPr>
          <p:cNvPr id="14" name="Text 7"/>
          <p:cNvSpPr/>
          <p:nvPr/>
        </p:nvSpPr>
        <p:spPr>
          <a:xfrm>
            <a:off x="10224492" y="6082784"/>
            <a:ext cx="2768918" cy="346115"/>
          </a:xfrm>
          <a:prstGeom prst="rect">
            <a:avLst/>
          </a:prstGeom>
          <a:noFill/>
          <a:ln/>
        </p:spPr>
        <p:txBody>
          <a:bodyPr wrap="none" lIns="0" tIns="0" rIns="0" bIns="0" rtlCol="0" anchor="t"/>
          <a:lstStyle/>
          <a:p>
            <a:pPr algn="l" indent="0" marL="0">
              <a:lnSpc>
                <a:spcPts val="2700"/>
              </a:lnSpc>
              <a:buNone/>
            </a:pPr>
            <a:r>
              <a:rPr lang="en-US" sz="2150" dirty="0">
                <a:solidFill>
                  <a:srgbClr val="E2E6E9"/>
                </a:solidFill>
                <a:latin typeface="Merriweather" pitchFamily="34" charset="0"/>
                <a:ea typeface="Merriweather" pitchFamily="34" charset="-122"/>
                <a:cs typeface="Merriweather" pitchFamily="34" charset="-120"/>
              </a:rPr>
              <a:t>AI and ML</a:t>
            </a:r>
            <a:endParaRPr lang="en-US" sz="2150" dirty="0"/>
          </a:p>
        </p:txBody>
      </p:sp>
      <p:sp>
        <p:nvSpPr>
          <p:cNvPr id="15" name="Text 8"/>
          <p:cNvSpPr/>
          <p:nvPr/>
        </p:nvSpPr>
        <p:spPr>
          <a:xfrm>
            <a:off x="10224492" y="6561772"/>
            <a:ext cx="3630692" cy="708898"/>
          </a:xfrm>
          <a:prstGeom prst="rect">
            <a:avLst/>
          </a:prstGeom>
          <a:noFill/>
          <a:ln/>
        </p:spPr>
        <p:txBody>
          <a:bodyPr wrap="square" lIns="0" tIns="0" rIns="0" bIns="0" rtlCol="0" anchor="t"/>
          <a:lstStyle/>
          <a:p>
            <a:pPr algn="l" indent="0" marL="0">
              <a:lnSpc>
                <a:spcPts val="2750"/>
              </a:lnSpc>
              <a:buNone/>
            </a:pPr>
            <a:r>
              <a:rPr lang="en-US" sz="1700" dirty="0">
                <a:solidFill>
                  <a:srgbClr val="E2E6E9"/>
                </a:solidFill>
                <a:latin typeface="Merriweather" pitchFamily="34" charset="0"/>
                <a:ea typeface="Merriweather" pitchFamily="34" charset="-122"/>
                <a:cs typeface="Merriweather" pitchFamily="34" charset="-120"/>
              </a:rPr>
              <a:t>Quantum-enhanced algorithms for faster data analysis.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1148"/>
          </a:xfrm>
          <a:prstGeom prst="rect">
            <a:avLst/>
          </a:prstGeom>
        </p:spPr>
      </p:pic>
      <p:sp>
        <p:nvSpPr>
          <p:cNvPr id="3" name="Text 0"/>
          <p:cNvSpPr/>
          <p:nvPr/>
        </p:nvSpPr>
        <p:spPr>
          <a:xfrm>
            <a:off x="6258044" y="606266"/>
            <a:ext cx="7600712" cy="1378029"/>
          </a:xfrm>
          <a:prstGeom prst="rect">
            <a:avLst/>
          </a:prstGeom>
          <a:noFill/>
          <a:ln/>
        </p:spPr>
        <p:txBody>
          <a:bodyPr wrap="square" lIns="0" tIns="0" rIns="0" bIns="0" rtlCol="0" anchor="t"/>
          <a:lstStyle/>
          <a:p>
            <a:pPr indent="0" marL="0">
              <a:lnSpc>
                <a:spcPts val="5400"/>
              </a:lnSpc>
              <a:buNone/>
            </a:pPr>
            <a:r>
              <a:rPr lang="en-US" sz="4300" dirty="0">
                <a:solidFill>
                  <a:srgbClr val="F5F0F0"/>
                </a:solidFill>
                <a:latin typeface="Merriweather" pitchFamily="34" charset="0"/>
                <a:ea typeface="Merriweather" pitchFamily="34" charset="-122"/>
                <a:cs typeface="Merriweather" pitchFamily="34" charset="-120"/>
              </a:rPr>
              <a:t>Challenges in Quantum Computing</a:t>
            </a:r>
            <a:endParaRPr lang="en-US" sz="4300" dirty="0"/>
          </a:p>
        </p:txBody>
      </p:sp>
      <p:sp>
        <p:nvSpPr>
          <p:cNvPr id="4" name="Shape 1"/>
          <p:cNvSpPr/>
          <p:nvPr/>
        </p:nvSpPr>
        <p:spPr>
          <a:xfrm>
            <a:off x="6573441" y="2314932"/>
            <a:ext cx="30480" cy="5309949"/>
          </a:xfrm>
          <a:prstGeom prst="roundRect">
            <a:avLst>
              <a:gd name="adj" fmla="val 303831"/>
            </a:avLst>
          </a:prstGeom>
          <a:solidFill>
            <a:srgbClr val="194A99"/>
          </a:solidFill>
          <a:ln/>
        </p:spPr>
      </p:sp>
      <p:sp>
        <p:nvSpPr>
          <p:cNvPr id="5" name="Shape 2"/>
          <p:cNvSpPr/>
          <p:nvPr/>
        </p:nvSpPr>
        <p:spPr>
          <a:xfrm>
            <a:off x="6806208" y="2795707"/>
            <a:ext cx="771644" cy="30480"/>
          </a:xfrm>
          <a:prstGeom prst="roundRect">
            <a:avLst>
              <a:gd name="adj" fmla="val 303831"/>
            </a:avLst>
          </a:prstGeom>
          <a:solidFill>
            <a:srgbClr val="194A99"/>
          </a:solidFill>
          <a:ln/>
        </p:spPr>
      </p:sp>
      <p:sp>
        <p:nvSpPr>
          <p:cNvPr id="6" name="Shape 3"/>
          <p:cNvSpPr/>
          <p:nvPr/>
        </p:nvSpPr>
        <p:spPr>
          <a:xfrm>
            <a:off x="6340673" y="2562939"/>
            <a:ext cx="496014" cy="496014"/>
          </a:xfrm>
          <a:prstGeom prst="roundRect">
            <a:avLst>
              <a:gd name="adj" fmla="val 18670"/>
            </a:avLst>
          </a:prstGeom>
          <a:solidFill>
            <a:srgbClr val="003180"/>
          </a:solidFill>
          <a:ln w="7620">
            <a:solidFill>
              <a:srgbClr val="194A99"/>
            </a:solidFill>
            <a:prstDash val="solid"/>
          </a:ln>
        </p:spPr>
      </p:sp>
      <p:sp>
        <p:nvSpPr>
          <p:cNvPr id="7" name="Text 4"/>
          <p:cNvSpPr/>
          <p:nvPr/>
        </p:nvSpPr>
        <p:spPr>
          <a:xfrm>
            <a:off x="6515933" y="2645569"/>
            <a:ext cx="145494" cy="330756"/>
          </a:xfrm>
          <a:prstGeom prst="rect">
            <a:avLst/>
          </a:prstGeom>
          <a:noFill/>
          <a:ln/>
        </p:spPr>
        <p:txBody>
          <a:bodyPr wrap="none" lIns="0" tIns="0" rIns="0" bIns="0" rtlCol="0" anchor="t"/>
          <a:lstStyle/>
          <a:p>
            <a:pPr algn="ctr" indent="0" marL="0">
              <a:lnSpc>
                <a:spcPts val="2600"/>
              </a:lnSpc>
              <a:buNone/>
            </a:pPr>
            <a:r>
              <a:rPr lang="en-US" sz="2600" dirty="0">
                <a:solidFill>
                  <a:srgbClr val="E2E6E9"/>
                </a:solidFill>
                <a:latin typeface="Merriweather" pitchFamily="34" charset="0"/>
                <a:ea typeface="Merriweather" pitchFamily="34" charset="-122"/>
                <a:cs typeface="Merriweather" pitchFamily="34" charset="-120"/>
              </a:rPr>
              <a:t>1</a:t>
            </a:r>
            <a:endParaRPr lang="en-US" sz="2600" dirty="0"/>
          </a:p>
        </p:txBody>
      </p:sp>
      <p:sp>
        <p:nvSpPr>
          <p:cNvPr id="8" name="Text 5"/>
          <p:cNvSpPr/>
          <p:nvPr/>
        </p:nvSpPr>
        <p:spPr>
          <a:xfrm>
            <a:off x="7801332" y="2535317"/>
            <a:ext cx="3223498" cy="344448"/>
          </a:xfrm>
          <a:prstGeom prst="rect">
            <a:avLst/>
          </a:prstGeom>
          <a:noFill/>
          <a:ln/>
        </p:spPr>
        <p:txBody>
          <a:bodyPr wrap="none" lIns="0" tIns="0" rIns="0" bIns="0" rtlCol="0" anchor="t"/>
          <a:lstStyle/>
          <a:p>
            <a:pPr algn="l" indent="0" marL="0">
              <a:lnSpc>
                <a:spcPts val="2700"/>
              </a:lnSpc>
              <a:buNone/>
            </a:pPr>
            <a:r>
              <a:rPr lang="en-US" sz="2150" dirty="0">
                <a:solidFill>
                  <a:srgbClr val="E2E6E9"/>
                </a:solidFill>
                <a:latin typeface="Merriweather" pitchFamily="34" charset="0"/>
                <a:ea typeface="Merriweather" pitchFamily="34" charset="-122"/>
                <a:cs typeface="Merriweather" pitchFamily="34" charset="-120"/>
              </a:rPr>
              <a:t>Hardware Development</a:t>
            </a:r>
            <a:endParaRPr lang="en-US" sz="2150" dirty="0"/>
          </a:p>
        </p:txBody>
      </p:sp>
      <p:sp>
        <p:nvSpPr>
          <p:cNvPr id="9" name="Text 6"/>
          <p:cNvSpPr/>
          <p:nvPr/>
        </p:nvSpPr>
        <p:spPr>
          <a:xfrm>
            <a:off x="7801332" y="3012043"/>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E2E6E9"/>
                </a:solidFill>
                <a:latin typeface="Merriweather" pitchFamily="34" charset="0"/>
                <a:ea typeface="Merriweather" pitchFamily="34" charset="-122"/>
                <a:cs typeface="Merriweather" pitchFamily="34" charset="-120"/>
              </a:rPr>
              <a:t>Quantum computers require ultra-cold environments and are highly sensitive.</a:t>
            </a:r>
            <a:endParaRPr lang="en-US" sz="1700" dirty="0"/>
          </a:p>
        </p:txBody>
      </p:sp>
      <p:sp>
        <p:nvSpPr>
          <p:cNvPr id="10" name="Shape 7"/>
          <p:cNvSpPr/>
          <p:nvPr/>
        </p:nvSpPr>
        <p:spPr>
          <a:xfrm>
            <a:off x="6806208" y="4639151"/>
            <a:ext cx="771644" cy="30480"/>
          </a:xfrm>
          <a:prstGeom prst="roundRect">
            <a:avLst>
              <a:gd name="adj" fmla="val 303831"/>
            </a:avLst>
          </a:prstGeom>
          <a:solidFill>
            <a:srgbClr val="194A99"/>
          </a:solidFill>
          <a:ln/>
        </p:spPr>
      </p:sp>
      <p:sp>
        <p:nvSpPr>
          <p:cNvPr id="11" name="Shape 8"/>
          <p:cNvSpPr/>
          <p:nvPr/>
        </p:nvSpPr>
        <p:spPr>
          <a:xfrm>
            <a:off x="6340673" y="4406384"/>
            <a:ext cx="496014" cy="496014"/>
          </a:xfrm>
          <a:prstGeom prst="roundRect">
            <a:avLst>
              <a:gd name="adj" fmla="val 18670"/>
            </a:avLst>
          </a:prstGeom>
          <a:solidFill>
            <a:srgbClr val="003180"/>
          </a:solidFill>
          <a:ln w="7620">
            <a:solidFill>
              <a:srgbClr val="194A99"/>
            </a:solidFill>
            <a:prstDash val="solid"/>
          </a:ln>
        </p:spPr>
      </p:sp>
      <p:sp>
        <p:nvSpPr>
          <p:cNvPr id="12" name="Text 9"/>
          <p:cNvSpPr/>
          <p:nvPr/>
        </p:nvSpPr>
        <p:spPr>
          <a:xfrm>
            <a:off x="6489740" y="4489013"/>
            <a:ext cx="197763" cy="330756"/>
          </a:xfrm>
          <a:prstGeom prst="rect">
            <a:avLst/>
          </a:prstGeom>
          <a:noFill/>
          <a:ln/>
        </p:spPr>
        <p:txBody>
          <a:bodyPr wrap="none" lIns="0" tIns="0" rIns="0" bIns="0" rtlCol="0" anchor="t"/>
          <a:lstStyle/>
          <a:p>
            <a:pPr algn="ctr" indent="0" marL="0">
              <a:lnSpc>
                <a:spcPts val="2600"/>
              </a:lnSpc>
              <a:buNone/>
            </a:pPr>
            <a:r>
              <a:rPr lang="en-US" sz="2600" dirty="0">
                <a:solidFill>
                  <a:srgbClr val="E2E6E9"/>
                </a:solidFill>
                <a:latin typeface="Merriweather" pitchFamily="34" charset="0"/>
                <a:ea typeface="Merriweather" pitchFamily="34" charset="-122"/>
                <a:cs typeface="Merriweather" pitchFamily="34" charset="-120"/>
              </a:rPr>
              <a:t>2</a:t>
            </a:r>
            <a:endParaRPr lang="en-US" sz="2600" dirty="0"/>
          </a:p>
        </p:txBody>
      </p:sp>
      <p:sp>
        <p:nvSpPr>
          <p:cNvPr id="13" name="Text 10"/>
          <p:cNvSpPr/>
          <p:nvPr/>
        </p:nvSpPr>
        <p:spPr>
          <a:xfrm>
            <a:off x="7801332" y="4378762"/>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E2E6E9"/>
                </a:solidFill>
                <a:latin typeface="Merriweather" pitchFamily="34" charset="0"/>
                <a:ea typeface="Merriweather" pitchFamily="34" charset="-122"/>
                <a:cs typeface="Merriweather" pitchFamily="34" charset="-120"/>
              </a:rPr>
              <a:t>Error Correction</a:t>
            </a:r>
            <a:endParaRPr lang="en-US" sz="2150" dirty="0"/>
          </a:p>
        </p:txBody>
      </p:sp>
      <p:sp>
        <p:nvSpPr>
          <p:cNvPr id="14" name="Text 11"/>
          <p:cNvSpPr/>
          <p:nvPr/>
        </p:nvSpPr>
        <p:spPr>
          <a:xfrm>
            <a:off x="7801332" y="4855488"/>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E2E6E9"/>
                </a:solidFill>
                <a:latin typeface="Merriweather" pitchFamily="34" charset="0"/>
                <a:ea typeface="Merriweather" pitchFamily="34" charset="-122"/>
                <a:cs typeface="Merriweather" pitchFamily="34" charset="-120"/>
              </a:rPr>
              <a:t>Quantum states are prone to errors, necessitating error-correcting codes.</a:t>
            </a:r>
            <a:endParaRPr lang="en-US" sz="1700" dirty="0"/>
          </a:p>
        </p:txBody>
      </p:sp>
      <p:sp>
        <p:nvSpPr>
          <p:cNvPr id="15" name="Shape 12"/>
          <p:cNvSpPr/>
          <p:nvPr/>
        </p:nvSpPr>
        <p:spPr>
          <a:xfrm>
            <a:off x="6806208" y="6482596"/>
            <a:ext cx="771644" cy="30480"/>
          </a:xfrm>
          <a:prstGeom prst="roundRect">
            <a:avLst>
              <a:gd name="adj" fmla="val 303831"/>
            </a:avLst>
          </a:prstGeom>
          <a:solidFill>
            <a:srgbClr val="194A99"/>
          </a:solidFill>
          <a:ln/>
        </p:spPr>
      </p:sp>
      <p:sp>
        <p:nvSpPr>
          <p:cNvPr id="16" name="Shape 13"/>
          <p:cNvSpPr/>
          <p:nvPr/>
        </p:nvSpPr>
        <p:spPr>
          <a:xfrm>
            <a:off x="6340673" y="6249829"/>
            <a:ext cx="496014" cy="496014"/>
          </a:xfrm>
          <a:prstGeom prst="roundRect">
            <a:avLst>
              <a:gd name="adj" fmla="val 18670"/>
            </a:avLst>
          </a:prstGeom>
          <a:solidFill>
            <a:srgbClr val="003180"/>
          </a:solidFill>
          <a:ln w="7620">
            <a:solidFill>
              <a:srgbClr val="194A99"/>
            </a:solidFill>
            <a:prstDash val="solid"/>
          </a:ln>
        </p:spPr>
      </p:sp>
      <p:sp>
        <p:nvSpPr>
          <p:cNvPr id="17" name="Text 14"/>
          <p:cNvSpPr/>
          <p:nvPr/>
        </p:nvSpPr>
        <p:spPr>
          <a:xfrm>
            <a:off x="6496050" y="6332458"/>
            <a:ext cx="185261" cy="330756"/>
          </a:xfrm>
          <a:prstGeom prst="rect">
            <a:avLst/>
          </a:prstGeom>
          <a:noFill/>
          <a:ln/>
        </p:spPr>
        <p:txBody>
          <a:bodyPr wrap="none" lIns="0" tIns="0" rIns="0" bIns="0" rtlCol="0" anchor="t"/>
          <a:lstStyle/>
          <a:p>
            <a:pPr algn="ctr" indent="0" marL="0">
              <a:lnSpc>
                <a:spcPts val="2600"/>
              </a:lnSpc>
              <a:buNone/>
            </a:pPr>
            <a:r>
              <a:rPr lang="en-US" sz="2600" dirty="0">
                <a:solidFill>
                  <a:srgbClr val="E2E6E9"/>
                </a:solidFill>
                <a:latin typeface="Merriweather" pitchFamily="34" charset="0"/>
                <a:ea typeface="Merriweather" pitchFamily="34" charset="-122"/>
                <a:cs typeface="Merriweather" pitchFamily="34" charset="-120"/>
              </a:rPr>
              <a:t>3</a:t>
            </a:r>
            <a:endParaRPr lang="en-US" sz="2600" dirty="0"/>
          </a:p>
        </p:txBody>
      </p:sp>
      <p:sp>
        <p:nvSpPr>
          <p:cNvPr id="18" name="Text 15"/>
          <p:cNvSpPr/>
          <p:nvPr/>
        </p:nvSpPr>
        <p:spPr>
          <a:xfrm>
            <a:off x="7801332" y="6222206"/>
            <a:ext cx="2756178" cy="344448"/>
          </a:xfrm>
          <a:prstGeom prst="rect">
            <a:avLst/>
          </a:prstGeom>
          <a:noFill/>
          <a:ln/>
        </p:spPr>
        <p:txBody>
          <a:bodyPr wrap="none" lIns="0" tIns="0" rIns="0" bIns="0" rtlCol="0" anchor="t"/>
          <a:lstStyle/>
          <a:p>
            <a:pPr algn="l" indent="0" marL="0">
              <a:lnSpc>
                <a:spcPts val="2700"/>
              </a:lnSpc>
              <a:buNone/>
            </a:pPr>
            <a:r>
              <a:rPr lang="en-US" sz="2150" dirty="0">
                <a:solidFill>
                  <a:srgbClr val="E2E6E9"/>
                </a:solidFill>
                <a:latin typeface="Merriweather" pitchFamily="34" charset="0"/>
                <a:ea typeface="Merriweather" pitchFamily="34" charset="-122"/>
                <a:cs typeface="Merriweather" pitchFamily="34" charset="-120"/>
              </a:rPr>
              <a:t>Scalability</a:t>
            </a:r>
            <a:endParaRPr lang="en-US" sz="2150" dirty="0"/>
          </a:p>
        </p:txBody>
      </p:sp>
      <p:sp>
        <p:nvSpPr>
          <p:cNvPr id="19" name="Text 16"/>
          <p:cNvSpPr/>
          <p:nvPr/>
        </p:nvSpPr>
        <p:spPr>
          <a:xfrm>
            <a:off x="7801332" y="6698933"/>
            <a:ext cx="6057424" cy="705564"/>
          </a:xfrm>
          <a:prstGeom prst="rect">
            <a:avLst/>
          </a:prstGeom>
          <a:noFill/>
          <a:ln/>
        </p:spPr>
        <p:txBody>
          <a:bodyPr wrap="square" lIns="0" tIns="0" rIns="0" bIns="0" rtlCol="0" anchor="t"/>
          <a:lstStyle/>
          <a:p>
            <a:pPr algn="l" indent="0" marL="0">
              <a:lnSpc>
                <a:spcPts val="2750"/>
              </a:lnSpc>
              <a:buNone/>
            </a:pPr>
            <a:r>
              <a:rPr lang="en-US" sz="1700" dirty="0">
                <a:solidFill>
                  <a:srgbClr val="E2E6E9"/>
                </a:solidFill>
                <a:latin typeface="Merriweather" pitchFamily="34" charset="0"/>
                <a:ea typeface="Merriweather" pitchFamily="34" charset="-122"/>
                <a:cs typeface="Merriweather" pitchFamily="34" charset="-120"/>
              </a:rPr>
              <a:t>Building large-scale, reliable quantum computers is still a major hurdle.</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0066" y="696278"/>
            <a:ext cx="7636669" cy="1345883"/>
          </a:xfrm>
          <a:prstGeom prst="rect">
            <a:avLst/>
          </a:prstGeom>
          <a:noFill/>
          <a:ln/>
        </p:spPr>
        <p:txBody>
          <a:bodyPr wrap="square" lIns="0" tIns="0" rIns="0" bIns="0" rtlCol="0" anchor="t"/>
          <a:lstStyle/>
          <a:p>
            <a:pPr indent="0" marL="0">
              <a:lnSpc>
                <a:spcPts val="5250"/>
              </a:lnSpc>
              <a:buNone/>
            </a:pPr>
            <a:r>
              <a:rPr lang="en-US" sz="4200" dirty="0">
                <a:solidFill>
                  <a:srgbClr val="F5F0F0"/>
                </a:solidFill>
                <a:latin typeface="Merriweather" pitchFamily="34" charset="0"/>
                <a:ea typeface="Merriweather" pitchFamily="34" charset="-122"/>
                <a:cs typeface="Merriweather" pitchFamily="34" charset="-120"/>
              </a:rPr>
              <a:t>The Future of Quantum Computing</a:t>
            </a:r>
            <a:endParaRPr lang="en-US" sz="4200" dirty="0"/>
          </a:p>
        </p:txBody>
      </p:sp>
      <p:pic>
        <p:nvPicPr>
          <p:cNvPr id="4" name="Image 1" descr="preencoded.png">    </p:cNvPr>
          <p:cNvPicPr>
            <a:picLocks noChangeAspect="1"/>
          </p:cNvPicPr>
          <p:nvPr/>
        </p:nvPicPr>
        <p:blipFill>
          <a:blip r:embed="rId2"/>
          <a:stretch>
            <a:fillRect/>
          </a:stretch>
        </p:blipFill>
        <p:spPr>
          <a:xfrm>
            <a:off x="6240066" y="2365177"/>
            <a:ext cx="1076682" cy="1722715"/>
          </a:xfrm>
          <a:prstGeom prst="rect">
            <a:avLst/>
          </a:prstGeom>
        </p:spPr>
      </p:pic>
      <p:sp>
        <p:nvSpPr>
          <p:cNvPr id="5" name="Text 1"/>
          <p:cNvSpPr/>
          <p:nvPr/>
        </p:nvSpPr>
        <p:spPr>
          <a:xfrm>
            <a:off x="7639764" y="2580442"/>
            <a:ext cx="2785586" cy="336471"/>
          </a:xfrm>
          <a:prstGeom prst="rect">
            <a:avLst/>
          </a:prstGeom>
          <a:noFill/>
          <a:ln/>
        </p:spPr>
        <p:txBody>
          <a:bodyPr wrap="none" lIns="0" tIns="0" rIns="0" bIns="0" rtlCol="0" anchor="t"/>
          <a:lstStyle/>
          <a:p>
            <a:pPr algn="l" indent="0" marL="0">
              <a:lnSpc>
                <a:spcPts val="2600"/>
              </a:lnSpc>
              <a:buNone/>
            </a:pPr>
            <a:r>
              <a:rPr lang="en-US" sz="2100" dirty="0">
                <a:solidFill>
                  <a:srgbClr val="E2E6E9"/>
                </a:solidFill>
                <a:latin typeface="Merriweather" pitchFamily="34" charset="0"/>
                <a:ea typeface="Merriweather" pitchFamily="34" charset="-122"/>
                <a:cs typeface="Merriweather" pitchFamily="34" charset="-120"/>
              </a:rPr>
              <a:t>Quantum Supremacy</a:t>
            </a:r>
            <a:endParaRPr lang="en-US" sz="2100" dirty="0"/>
          </a:p>
        </p:txBody>
      </p:sp>
      <p:sp>
        <p:nvSpPr>
          <p:cNvPr id="6" name="Text 2"/>
          <p:cNvSpPr/>
          <p:nvPr/>
        </p:nvSpPr>
        <p:spPr>
          <a:xfrm>
            <a:off x="7639764" y="3046095"/>
            <a:ext cx="6236970" cy="689134"/>
          </a:xfrm>
          <a:prstGeom prst="rect">
            <a:avLst/>
          </a:prstGeom>
          <a:noFill/>
          <a:ln/>
        </p:spPr>
        <p:txBody>
          <a:bodyPr wrap="square" lIns="0" tIns="0" rIns="0" bIns="0" rtlCol="0" anchor="t"/>
          <a:lstStyle/>
          <a:p>
            <a:pPr algn="l"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Quantum computers will revolutionize industries like pharmaceuticals, finance, and cybersecurity.</a:t>
            </a:r>
            <a:endParaRPr lang="en-US" sz="1650" dirty="0"/>
          </a:p>
        </p:txBody>
      </p:sp>
      <p:pic>
        <p:nvPicPr>
          <p:cNvPr id="7" name="Image 2" descr="preencoded.png">    </p:cNvPr>
          <p:cNvPicPr>
            <a:picLocks noChangeAspect="1"/>
          </p:cNvPicPr>
          <p:nvPr/>
        </p:nvPicPr>
        <p:blipFill>
          <a:blip r:embed="rId3"/>
          <a:stretch>
            <a:fillRect/>
          </a:stretch>
        </p:blipFill>
        <p:spPr>
          <a:xfrm>
            <a:off x="6240066" y="4087892"/>
            <a:ext cx="1076682" cy="1722715"/>
          </a:xfrm>
          <a:prstGeom prst="rect">
            <a:avLst/>
          </a:prstGeom>
        </p:spPr>
      </p:pic>
      <p:sp>
        <p:nvSpPr>
          <p:cNvPr id="8" name="Text 3"/>
          <p:cNvSpPr/>
          <p:nvPr/>
        </p:nvSpPr>
        <p:spPr>
          <a:xfrm>
            <a:off x="7639764" y="4303157"/>
            <a:ext cx="2691765" cy="336471"/>
          </a:xfrm>
          <a:prstGeom prst="rect">
            <a:avLst/>
          </a:prstGeom>
          <a:noFill/>
          <a:ln/>
        </p:spPr>
        <p:txBody>
          <a:bodyPr wrap="none" lIns="0" tIns="0" rIns="0" bIns="0" rtlCol="0" anchor="t"/>
          <a:lstStyle/>
          <a:p>
            <a:pPr algn="l" indent="0" marL="0">
              <a:lnSpc>
                <a:spcPts val="2600"/>
              </a:lnSpc>
              <a:buNone/>
            </a:pPr>
            <a:r>
              <a:rPr lang="en-US" sz="2100" dirty="0">
                <a:solidFill>
                  <a:srgbClr val="E2E6E9"/>
                </a:solidFill>
                <a:latin typeface="Merriweather" pitchFamily="34" charset="0"/>
                <a:ea typeface="Merriweather" pitchFamily="34" charset="-122"/>
                <a:cs typeface="Merriweather" pitchFamily="34" charset="-120"/>
              </a:rPr>
              <a:t>Ongoing Research</a:t>
            </a:r>
            <a:endParaRPr lang="en-US" sz="2100" dirty="0"/>
          </a:p>
        </p:txBody>
      </p:sp>
      <p:sp>
        <p:nvSpPr>
          <p:cNvPr id="9" name="Text 4"/>
          <p:cNvSpPr/>
          <p:nvPr/>
        </p:nvSpPr>
        <p:spPr>
          <a:xfrm>
            <a:off x="7639764" y="4768810"/>
            <a:ext cx="6236970" cy="689134"/>
          </a:xfrm>
          <a:prstGeom prst="rect">
            <a:avLst/>
          </a:prstGeom>
          <a:noFill/>
          <a:ln/>
        </p:spPr>
        <p:txBody>
          <a:bodyPr wrap="square" lIns="0" tIns="0" rIns="0" bIns="0" rtlCol="0" anchor="t"/>
          <a:lstStyle/>
          <a:p>
            <a:pPr algn="l"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Improvements in quantum error correction, qubit coherence, and algorithms are crucial.</a:t>
            </a:r>
            <a:endParaRPr lang="en-US" sz="1650" dirty="0"/>
          </a:p>
        </p:txBody>
      </p:sp>
      <p:pic>
        <p:nvPicPr>
          <p:cNvPr id="10" name="Image 3" descr="preencoded.png">    </p:cNvPr>
          <p:cNvPicPr>
            <a:picLocks noChangeAspect="1"/>
          </p:cNvPicPr>
          <p:nvPr/>
        </p:nvPicPr>
        <p:blipFill>
          <a:blip r:embed="rId4"/>
          <a:stretch>
            <a:fillRect/>
          </a:stretch>
        </p:blipFill>
        <p:spPr>
          <a:xfrm>
            <a:off x="6240066" y="5810607"/>
            <a:ext cx="1076682" cy="1722715"/>
          </a:xfrm>
          <a:prstGeom prst="rect">
            <a:avLst/>
          </a:prstGeom>
        </p:spPr>
      </p:pic>
      <p:sp>
        <p:nvSpPr>
          <p:cNvPr id="11" name="Text 5"/>
          <p:cNvSpPr/>
          <p:nvPr/>
        </p:nvSpPr>
        <p:spPr>
          <a:xfrm>
            <a:off x="7639764" y="6025872"/>
            <a:ext cx="2691765" cy="336471"/>
          </a:xfrm>
          <a:prstGeom prst="rect">
            <a:avLst/>
          </a:prstGeom>
          <a:noFill/>
          <a:ln/>
        </p:spPr>
        <p:txBody>
          <a:bodyPr wrap="none" lIns="0" tIns="0" rIns="0" bIns="0" rtlCol="0" anchor="t"/>
          <a:lstStyle/>
          <a:p>
            <a:pPr algn="l" indent="0" marL="0">
              <a:lnSpc>
                <a:spcPts val="2600"/>
              </a:lnSpc>
              <a:buNone/>
            </a:pPr>
            <a:r>
              <a:rPr lang="en-US" sz="2100" dirty="0">
                <a:solidFill>
                  <a:srgbClr val="E2E6E9"/>
                </a:solidFill>
                <a:latin typeface="Merriweather" pitchFamily="34" charset="0"/>
                <a:ea typeface="Merriweather" pitchFamily="34" charset="-122"/>
                <a:cs typeface="Merriweather" pitchFamily="34" charset="-120"/>
              </a:rPr>
              <a:t>Hybrid Approach</a:t>
            </a:r>
            <a:endParaRPr lang="en-US" sz="2100" dirty="0"/>
          </a:p>
        </p:txBody>
      </p:sp>
      <p:sp>
        <p:nvSpPr>
          <p:cNvPr id="12" name="Text 6"/>
          <p:cNvSpPr/>
          <p:nvPr/>
        </p:nvSpPr>
        <p:spPr>
          <a:xfrm>
            <a:off x="7639764" y="6491526"/>
            <a:ext cx="6236970" cy="689134"/>
          </a:xfrm>
          <a:prstGeom prst="rect">
            <a:avLst/>
          </a:prstGeom>
          <a:noFill/>
          <a:ln/>
        </p:spPr>
        <p:txBody>
          <a:bodyPr wrap="square" lIns="0" tIns="0" rIns="0" bIns="0" rtlCol="0" anchor="t"/>
          <a:lstStyle/>
          <a:p>
            <a:pPr algn="l" indent="0" marL="0">
              <a:lnSpc>
                <a:spcPts val="2700"/>
              </a:lnSpc>
              <a:buNone/>
            </a:pPr>
            <a:r>
              <a:rPr lang="en-US" sz="1650" dirty="0">
                <a:solidFill>
                  <a:srgbClr val="E2E6E9"/>
                </a:solidFill>
                <a:latin typeface="Merriweather" pitchFamily="34" charset="0"/>
                <a:ea typeface="Merriweather" pitchFamily="34" charset="-122"/>
                <a:cs typeface="Merriweather" pitchFamily="34" charset="-120"/>
              </a:rPr>
              <a:t>Near-term applications may involve combining classical and quantum computers for optimal problem-solving.</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5386"/>
          </a:xfrm>
          <a:prstGeom prst="rect">
            <a:avLst/>
          </a:prstGeom>
        </p:spPr>
      </p:pic>
      <p:sp>
        <p:nvSpPr>
          <p:cNvPr id="3" name="Text 0"/>
          <p:cNvSpPr/>
          <p:nvPr/>
        </p:nvSpPr>
        <p:spPr>
          <a:xfrm>
            <a:off x="863798" y="4099679"/>
            <a:ext cx="6170771" cy="771287"/>
          </a:xfrm>
          <a:prstGeom prst="rect">
            <a:avLst/>
          </a:prstGeom>
          <a:noFill/>
          <a:ln/>
        </p:spPr>
        <p:txBody>
          <a:bodyPr wrap="none" lIns="0" tIns="0" rIns="0" bIns="0" rtlCol="0" anchor="t"/>
          <a:lstStyle/>
          <a:p>
            <a:pPr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Conclusion</a:t>
            </a:r>
            <a:endParaRPr lang="en-US" sz="4850" dirty="0"/>
          </a:p>
        </p:txBody>
      </p:sp>
      <p:sp>
        <p:nvSpPr>
          <p:cNvPr id="4" name="Text 1"/>
          <p:cNvSpPr/>
          <p:nvPr/>
        </p:nvSpPr>
        <p:spPr>
          <a:xfrm>
            <a:off x="863798" y="5241131"/>
            <a:ext cx="12902803" cy="1974056"/>
          </a:xfrm>
          <a:prstGeom prst="rect">
            <a:avLst/>
          </a:prstGeom>
          <a:noFill/>
          <a:ln/>
        </p:spPr>
        <p:txBody>
          <a:bodyPr wrap="square" lIns="0" tIns="0" rIns="0" bIns="0" rtlCol="0" anchor="t"/>
          <a:lstStyle/>
          <a:p>
            <a:pPr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Quantum computing is poised to unlock new frontiers in science, technology, and industry. By harnessing the unique properties of qubits, quantum computers can tackle complex problems that are intractable for classical computers, revolutionizing fields from cryptography to drug discovery. While challenges remain, the ongoing research and development in quantum computing promise to shape the future of computing and transform our world.</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2024-10-20T06:51:36Z</dcterms:created>
  <dcterms:modified xsi:type="dcterms:W3CDTF">2024-10-20T06:51:36Z</dcterms:modified>
</cp:coreProperties>
</file>